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72" r:id="rId9"/>
    <p:sldId id="273" r:id="rId10"/>
    <p:sldId id="262" r:id="rId11"/>
    <p:sldId id="264" r:id="rId12"/>
    <p:sldId id="265" r:id="rId13"/>
    <p:sldId id="263" r:id="rId14"/>
    <p:sldId id="267" r:id="rId15"/>
    <p:sldId id="268" r:id="rId16"/>
    <p:sldId id="266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7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963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021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29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8869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4557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390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32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470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10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199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11888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454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13026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289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156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35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smtClean="0"/>
              <a:pPr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766878-3199-4EAB-94E7-2D6D11070E14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69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B35C88-D556-8E66-01BF-02D3FCF3E5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3501430"/>
            <a:ext cx="7766936" cy="1646302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CH" sz="5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Tiers lieux et </a:t>
            </a:r>
            <a:r>
              <a:rPr lang="fr-CH" sz="5400" dirty="0" err="1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écolieux</a:t>
            </a:r>
            <a:r>
              <a:rPr lang="fr-CH" sz="54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, futile utopie ou premier kilomètre vers la transition ?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90043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7101CF-4104-2176-3CB7-7AE4F70DD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Définition et tour d’horizon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744424B-5BC7-2BD1-87C5-2BE61640F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08164"/>
            <a:ext cx="8596668" cy="430688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Lieux de vie collectifs, </a:t>
            </a:r>
            <a:r>
              <a:rPr lang="fr-FR" b="1" dirty="0"/>
              <a:t>expérimentation</a:t>
            </a:r>
            <a:r>
              <a:rPr lang="fr-FR" dirty="0"/>
              <a:t> d’une autre manière de vivre et faire société</a:t>
            </a:r>
          </a:p>
          <a:p>
            <a:endParaRPr lang="fr-FR" dirty="0"/>
          </a:p>
          <a:p>
            <a:pPr marL="0" indent="0">
              <a:buNone/>
            </a:pPr>
            <a:r>
              <a:rPr lang="fr-FR" dirty="0"/>
              <a:t>Eco = &gt; visée écologique dans le mode de vie : </a:t>
            </a:r>
          </a:p>
          <a:p>
            <a:r>
              <a:rPr lang="fr-FR" dirty="0"/>
              <a:t>respectueux de l'environnement, </a:t>
            </a:r>
          </a:p>
          <a:p>
            <a:r>
              <a:rPr lang="fr-FR" dirty="0"/>
              <a:t>objectif de vivre de manière durable et résiliente (autonomie )</a:t>
            </a:r>
          </a:p>
          <a:p>
            <a:r>
              <a:rPr lang="fr-FR" dirty="0"/>
              <a:t>sobriété matérielle, en ressources naturelles ; financière</a:t>
            </a:r>
          </a:p>
          <a:p>
            <a:r>
              <a:rPr lang="fr-FR" dirty="0"/>
              <a:t>Minimisation de l’empreinte écologique/carbone</a:t>
            </a:r>
          </a:p>
          <a:p>
            <a:pPr lvl="1"/>
            <a:r>
              <a:rPr lang="fr-FR" dirty="0"/>
              <a:t>Logement</a:t>
            </a:r>
          </a:p>
          <a:p>
            <a:pPr lvl="1"/>
            <a:r>
              <a:rPr lang="fr-FR" dirty="0"/>
              <a:t>Alimentation</a:t>
            </a:r>
          </a:p>
          <a:p>
            <a:pPr lvl="1"/>
            <a:r>
              <a:rPr lang="fr-FR" dirty="0"/>
              <a:t>Transport</a:t>
            </a:r>
          </a:p>
          <a:p>
            <a:pPr lvl="1"/>
            <a:r>
              <a:rPr lang="fr-FR" dirty="0"/>
              <a:t>Energie </a:t>
            </a:r>
          </a:p>
          <a:p>
            <a:pPr lvl="1"/>
            <a:r>
              <a:rPr lang="fr-FR" dirty="0"/>
              <a:t>….</a:t>
            </a:r>
          </a:p>
          <a:p>
            <a:pPr lvl="1"/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04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1083C9-EBF5-FD13-81D0-CC9871AD2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Elements</a:t>
            </a:r>
            <a:r>
              <a:rPr lang="fr-FR" dirty="0"/>
              <a:t> fédérateurs –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65CC01-8D75-55DE-B797-B8323E517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32204"/>
            <a:ext cx="10178322" cy="4978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une communauté durable est une communauté qui :</a:t>
            </a:r>
          </a:p>
          <a:p>
            <a:r>
              <a:rPr lang="fr-FR" dirty="0"/>
              <a:t>préserve son environnement naturel</a:t>
            </a:r>
          </a:p>
          <a:p>
            <a:r>
              <a:rPr lang="fr-FR" dirty="0"/>
              <a:t>contribue à regénérer les économies locales</a:t>
            </a:r>
          </a:p>
          <a:p>
            <a:r>
              <a:rPr lang="fr-FR" dirty="0"/>
              <a:t>stimule la diversité et dynamiser l'activité culturelle</a:t>
            </a:r>
          </a:p>
          <a:p>
            <a:r>
              <a:rPr lang="fr-FR" dirty="0"/>
              <a:t>prend soin des personnes, qu'ils soient membres de la communauté ou non</a:t>
            </a:r>
          </a:p>
          <a:p>
            <a:endParaRPr lang="fr-FR" dirty="0"/>
          </a:p>
          <a:p>
            <a:r>
              <a:rPr lang="fr-FR" dirty="0"/>
              <a:t>améliorer la solidarité (s’échanger des savoir-faire, par exemple).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2CCE104-0809-9EEE-F381-361752E9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903" y="609600"/>
            <a:ext cx="1943099" cy="1909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30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DBE442-FC6D-4B74-6F31-948D1CFBB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09" y="249035"/>
            <a:ext cx="8596668" cy="1320800"/>
          </a:xfrm>
        </p:spPr>
        <p:txBody>
          <a:bodyPr/>
          <a:lstStyle/>
          <a:p>
            <a:r>
              <a:rPr lang="fr-FR" dirty="0"/>
              <a:t>Manifeste des OASIS – 5 PILIERS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34BFAB-BCFE-8829-6F51-4893E60C61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250" y="1384935"/>
            <a:ext cx="9048750" cy="52240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u="sng" dirty="0"/>
              <a:t>Partage et Mutualisation</a:t>
            </a:r>
          </a:p>
          <a:p>
            <a:pPr marL="457200" lvl="1" indent="0">
              <a:buNone/>
            </a:pPr>
            <a:r>
              <a:rPr lang="fr-FR" b="1" i="1" dirty="0"/>
              <a:t>La mise en commun est la condition d’un autre monde</a:t>
            </a:r>
          </a:p>
          <a:p>
            <a:pPr marL="457200" lvl="1" indent="0">
              <a:buNone/>
            </a:pPr>
            <a:endParaRPr lang="fr-FR" b="1" u="sng" dirty="0"/>
          </a:p>
          <a:p>
            <a:pPr marL="0" indent="0">
              <a:buNone/>
            </a:pPr>
            <a:r>
              <a:rPr lang="fr-FR" b="1" u="sng" dirty="0"/>
              <a:t>Culture du prendre soin - Gouvernance</a:t>
            </a:r>
            <a:endParaRPr lang="fr-FR" b="1" dirty="0"/>
          </a:p>
          <a:p>
            <a:pPr marL="0" indent="0">
              <a:buNone/>
              <a:tabLst>
                <a:tab pos="447675" algn="l"/>
              </a:tabLst>
            </a:pPr>
            <a:r>
              <a:rPr lang="fr-FR" b="1" i="1" dirty="0"/>
              <a:t>	</a:t>
            </a:r>
            <a:r>
              <a:rPr lang="fr-FR" sz="1600" b="1" i="1" dirty="0"/>
              <a:t>Prendre soin de chaque individu doit être au cœur des organisations et de leur mission</a:t>
            </a:r>
            <a:br>
              <a:rPr lang="fr-FR" sz="1800" b="1" i="1" dirty="0"/>
            </a:br>
            <a:endParaRPr lang="fr-FR" sz="1800" b="1" i="1" dirty="0"/>
          </a:p>
          <a:p>
            <a:pPr marL="0" indent="0">
              <a:buNone/>
            </a:pPr>
            <a:r>
              <a:rPr lang="fr-FR" b="1" u="sng" dirty="0"/>
              <a:t>Accueil et Ouverture sur le monde</a:t>
            </a:r>
          </a:p>
          <a:p>
            <a:pPr marL="0" indent="0">
              <a:buNone/>
              <a:tabLst>
                <a:tab pos="447675" algn="l"/>
              </a:tabLst>
            </a:pPr>
            <a:r>
              <a:rPr lang="fr-FR" sz="1800" b="1" i="1" dirty="0"/>
              <a:t>	</a:t>
            </a:r>
            <a:r>
              <a:rPr lang="fr-FR" sz="1600" b="1" i="1" dirty="0"/>
              <a:t>Le lien à l’autre et au territoire est la voie vers une solution globale</a:t>
            </a:r>
          </a:p>
          <a:p>
            <a:pPr marL="0" indent="0">
              <a:buNone/>
            </a:pPr>
            <a:endParaRPr lang="fr-FR" sz="2200" b="1" u="sng" dirty="0"/>
          </a:p>
          <a:p>
            <a:pPr marL="0" indent="0">
              <a:buNone/>
            </a:pPr>
            <a:r>
              <a:rPr lang="fr-FR" b="1" u="sng" dirty="0"/>
              <a:t>Sobriété </a:t>
            </a:r>
          </a:p>
          <a:p>
            <a:pPr marL="457200" lvl="1" indent="0">
              <a:buNone/>
            </a:pPr>
            <a:r>
              <a:rPr lang="fr-FR" b="1" i="1" dirty="0"/>
              <a:t>Energétique, </a:t>
            </a:r>
            <a:r>
              <a:rPr lang="fr-FR" b="1" i="1" dirty="0" err="1"/>
              <a:t>éco-construction</a:t>
            </a:r>
            <a:r>
              <a:rPr lang="fr-FR" b="1" i="1" dirty="0"/>
              <a:t>, </a:t>
            </a:r>
          </a:p>
          <a:p>
            <a:pPr marL="0" indent="0">
              <a:buNone/>
            </a:pPr>
            <a:endParaRPr lang="fr-FR" b="1" u="sng" dirty="0"/>
          </a:p>
          <a:p>
            <a:pPr marL="0" indent="0">
              <a:buNone/>
            </a:pPr>
            <a:r>
              <a:rPr lang="fr-FR" b="1" u="sng" dirty="0"/>
              <a:t>Souveraineté alimentaire</a:t>
            </a:r>
            <a:endParaRPr lang="fr-FR" b="1" dirty="0"/>
          </a:p>
          <a:p>
            <a:pPr marL="0" indent="0" algn="ctr">
              <a:buNone/>
              <a:tabLst>
                <a:tab pos="447675" algn="l"/>
              </a:tabLst>
            </a:pPr>
            <a:r>
              <a:rPr lang="fr-FR" sz="1600" b="1" i="1" dirty="0"/>
              <a:t>Le lien à la terre nourricière est remis au centre de cette nouvelle organisation sociale</a:t>
            </a:r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6B78302-6FCB-5BD4-D3C9-37858916A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525" y="1384935"/>
            <a:ext cx="1066800" cy="8286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985B6E6-0A04-948F-112E-6DA28C0D5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525" y="2462729"/>
            <a:ext cx="1066800" cy="82867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9929716-69F0-FB70-DC33-2930C4DA19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763" y="3593456"/>
            <a:ext cx="1066800" cy="8286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601CBA4-B2ED-E4F0-D7FB-5DABA062DC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7763" y="4724184"/>
            <a:ext cx="1066800" cy="82867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8ECF0DF-68B3-74A2-021C-2FEF10D19A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525" y="5780290"/>
            <a:ext cx="1066800" cy="82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10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B0C3E-F5AC-9D75-F4C6-B8D49534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Diversité des Lieux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A5620B-6E54-BAB4-8048-96336CFD2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9804"/>
            <a:ext cx="10178322" cy="3593591"/>
          </a:xfrm>
        </p:spPr>
        <p:txBody>
          <a:bodyPr/>
          <a:lstStyle/>
          <a:p>
            <a:r>
              <a:rPr lang="fr-FR" dirty="0"/>
              <a:t>Eventail de lieux et de d’implication dans le faire et vivre-ensemble</a:t>
            </a:r>
          </a:p>
          <a:p>
            <a:pPr lvl="1"/>
            <a:r>
              <a:rPr lang="fr-FR" dirty="0"/>
              <a:t>Habitat participatif  =&gt;  Lieu de vie collectif  =&gt; Communauté intégrée</a:t>
            </a:r>
          </a:p>
          <a:p>
            <a:pPr lvl="1"/>
            <a:r>
              <a:rPr lang="fr-FR" dirty="0"/>
              <a:t>Avec ou sans activité économique sur le lieu </a:t>
            </a:r>
          </a:p>
          <a:p>
            <a:pPr lvl="1"/>
            <a:endParaRPr lang="fr-FR" dirty="0"/>
          </a:p>
          <a:p>
            <a:r>
              <a:rPr lang="fr-FR" dirty="0"/>
              <a:t>Taille : de 2 à 200 personnes  </a:t>
            </a:r>
          </a:p>
          <a:p>
            <a:endParaRPr lang="fr-FR" dirty="0"/>
          </a:p>
          <a:p>
            <a:r>
              <a:rPr lang="fr-FR" dirty="0"/>
              <a:t>Raison d’être variées : social, culturel, agricole, ressourcement, intergénérationnel ….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3840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A2D147-3C54-94CA-6F4D-1368E8E81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659" y="279400"/>
            <a:ext cx="8596668" cy="1320800"/>
          </a:xfrm>
        </p:spPr>
        <p:txBody>
          <a:bodyPr/>
          <a:lstStyle/>
          <a:p>
            <a:r>
              <a:rPr lang="fr-FR" dirty="0"/>
              <a:t>Réseaux des </a:t>
            </a:r>
            <a:r>
              <a:rPr lang="fr-FR" dirty="0" err="1"/>
              <a:t>Ecolieux</a:t>
            </a:r>
            <a:r>
              <a:rPr lang="fr-FR" dirty="0"/>
              <a:t> en France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431F92-7001-A2E6-26B0-EB73492A7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6334" y="1060450"/>
            <a:ext cx="8596668" cy="3880773"/>
          </a:xfrm>
        </p:spPr>
        <p:txBody>
          <a:bodyPr/>
          <a:lstStyle/>
          <a:p>
            <a:r>
              <a:rPr lang="fr-FR" dirty="0"/>
              <a:t>Plus de 1600 projets d’</a:t>
            </a:r>
            <a:r>
              <a:rPr lang="fr-FR" dirty="0" err="1"/>
              <a:t>écolieux</a:t>
            </a:r>
            <a:r>
              <a:rPr lang="fr-FR" dirty="0"/>
              <a:t> ont été recensés par la </a:t>
            </a:r>
            <a:r>
              <a:rPr lang="fr-FR" b="1" dirty="0"/>
              <a:t>Coopérative Oasis </a:t>
            </a:r>
            <a:r>
              <a:rPr lang="fr-FR" dirty="0"/>
              <a:t>et </a:t>
            </a:r>
            <a:r>
              <a:rPr lang="fr-FR" b="1" dirty="0"/>
              <a:t>Habitat Participatif France</a:t>
            </a:r>
            <a:r>
              <a:rPr lang="fr-FR" dirty="0"/>
              <a:t>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5A6217-D64A-CE30-7F14-20BAAC446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334" y="1875762"/>
            <a:ext cx="7419317" cy="4702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869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08A41B-8AB9-4351-5BE0-7A4035009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photo">
            <a:extLst>
              <a:ext uri="{FF2B5EF4-FFF2-40B4-BE49-F238E27FC236}">
                <a16:creationId xmlns:a16="http://schemas.microsoft.com/office/drawing/2014/main" id="{CB495D6D-8D39-CC6D-999E-EA0E171853F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52" y="171451"/>
            <a:ext cx="5946448" cy="3181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Ateliers / Stages">
            <a:extLst>
              <a:ext uri="{FF2B5EF4-FFF2-40B4-BE49-F238E27FC236}">
                <a16:creationId xmlns:a16="http://schemas.microsoft.com/office/drawing/2014/main" id="{AAEB14CF-AF30-B9CF-D35C-7FA0003B9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390" y="3675221"/>
            <a:ext cx="6041571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>
            <a:extLst>
              <a:ext uri="{FF2B5EF4-FFF2-40B4-BE49-F238E27FC236}">
                <a16:creationId xmlns:a16="http://schemas.microsoft.com/office/drawing/2014/main" id="{685F1165-3BD9-4E93-04DF-0A07B37844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152" name="Picture 8" descr="No photo description available.">
            <a:extLst>
              <a:ext uri="{FF2B5EF4-FFF2-40B4-BE49-F238E27FC236}">
                <a16:creationId xmlns:a16="http://schemas.microsoft.com/office/drawing/2014/main" id="{69BE3389-D15A-9B99-981B-AA3D242BF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3950" y="690563"/>
            <a:ext cx="5280104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531B99B-7BD6-4E19-66B2-E72192C85A3F}"/>
              </a:ext>
            </a:extLst>
          </p:cNvPr>
          <p:cNvSpPr txBox="1"/>
          <p:nvPr/>
        </p:nvSpPr>
        <p:spPr>
          <a:xfrm>
            <a:off x="7230532" y="842962"/>
            <a:ext cx="4284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FF00"/>
                </a:highlight>
              </a:rPr>
              <a:t>Les </a:t>
            </a:r>
            <a:r>
              <a:rPr lang="fr-FR" sz="2800" dirty="0" err="1">
                <a:highlight>
                  <a:srgbClr val="FFFF00"/>
                </a:highlight>
              </a:rPr>
              <a:t>Gilats</a:t>
            </a:r>
            <a:r>
              <a:rPr lang="fr-FR" sz="2800" dirty="0">
                <a:highlight>
                  <a:srgbClr val="FFFF00"/>
                </a:highlight>
              </a:rPr>
              <a:t> - Bourgogne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5045982-03C4-EE21-D2CC-8E355DC19C3E}"/>
              </a:ext>
            </a:extLst>
          </p:cNvPr>
          <p:cNvSpPr txBox="1"/>
          <p:nvPr/>
        </p:nvSpPr>
        <p:spPr>
          <a:xfrm>
            <a:off x="301952" y="128916"/>
            <a:ext cx="6041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FF00"/>
                </a:highlight>
              </a:rPr>
              <a:t>Ecohameau du Plessis – Eure et Loir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560162B-243E-339C-0D0F-1B411781AEEE}"/>
              </a:ext>
            </a:extLst>
          </p:cNvPr>
          <p:cNvSpPr txBox="1"/>
          <p:nvPr/>
        </p:nvSpPr>
        <p:spPr>
          <a:xfrm>
            <a:off x="2458507" y="3833485"/>
            <a:ext cx="42841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FF00"/>
                </a:highlight>
              </a:rPr>
              <a:t>Château </a:t>
            </a:r>
            <a:r>
              <a:rPr lang="fr-FR" sz="2800" dirty="0" err="1">
                <a:highlight>
                  <a:srgbClr val="FFFF00"/>
                </a:highlight>
              </a:rPr>
              <a:t>Pergo</a:t>
            </a:r>
            <a:r>
              <a:rPr lang="fr-FR" sz="2800" dirty="0">
                <a:highlight>
                  <a:srgbClr val="FFFF00"/>
                </a:highlight>
              </a:rPr>
              <a:t> - Drôme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5404D9C-EED2-6792-0E6E-61401DB8F2DB}"/>
              </a:ext>
            </a:extLst>
          </p:cNvPr>
          <p:cNvSpPr txBox="1"/>
          <p:nvPr/>
        </p:nvSpPr>
        <p:spPr>
          <a:xfrm>
            <a:off x="6633950" y="1416000"/>
            <a:ext cx="61055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>
                <a:solidFill>
                  <a:schemeClr val="bg1"/>
                </a:solidFill>
                <a:effectLst/>
              </a:rPr>
              <a:t>expérimenter un mode de vie durable et désirable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3788A2-ECC0-6047-E5C1-0E3F2B92A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7620" y="6375886"/>
            <a:ext cx="539602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Viser l’autonomie au sens large (alimentation, énergie, savoir-faire, </a:t>
            </a:r>
            <a:r>
              <a:rPr kumimoji="0" lang="fr-FR" altLang="fr-FR" sz="1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etc</a:t>
            </a: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)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Dédier un rôle central à l’Art et la Culture comme liens de création et d’émancipation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Cultiver un esprit d’accueil et d’ouverture</a:t>
            </a:r>
            <a:r>
              <a:rPr kumimoji="0" lang="fr-FR" altLang="fr-FR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397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97B7AE-12B0-1B1E-8A32-8FCBEE265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21C8976D-36DF-616B-241F-094B170F7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909302" cy="445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E2E5AE-6FA2-0A7F-CB81-D70827CA4D99}"/>
              </a:ext>
            </a:extLst>
          </p:cNvPr>
          <p:cNvSpPr txBox="1"/>
          <p:nvPr/>
        </p:nvSpPr>
        <p:spPr>
          <a:xfrm>
            <a:off x="0" y="0"/>
            <a:ext cx="3694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FF00"/>
                </a:highlight>
              </a:rPr>
              <a:t>Oasis du Coq à l’Ame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246D21E-E348-D5F1-4A5C-D683D2437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175" y="3279374"/>
            <a:ext cx="6981825" cy="35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08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E561E-1307-5499-DA25-82270510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Photos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A838E8-7B26-DC34-6532-FACB528F7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Ecovillage Arche Saint-Antoine">
            <a:extLst>
              <a:ext uri="{FF2B5EF4-FFF2-40B4-BE49-F238E27FC236}">
                <a16:creationId xmlns:a16="http://schemas.microsoft.com/office/drawing/2014/main" id="{5ABCDA6C-DF74-069D-05F8-C0CBB91D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" y="4891"/>
            <a:ext cx="9150177" cy="686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A4B629C-B128-4764-A75C-806AFE34E719}"/>
              </a:ext>
            </a:extLst>
          </p:cNvPr>
          <p:cNvSpPr txBox="1"/>
          <p:nvPr/>
        </p:nvSpPr>
        <p:spPr>
          <a:xfrm>
            <a:off x="381000" y="123826"/>
            <a:ext cx="3694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highlight>
                  <a:srgbClr val="FFFF00"/>
                </a:highlight>
              </a:rPr>
              <a:t>Arche de St Antoine</a:t>
            </a:r>
          </a:p>
        </p:txBody>
      </p:sp>
    </p:spTree>
    <p:extLst>
      <p:ext uri="{BB962C8B-B14F-4D97-AF65-F5344CB8AC3E}">
        <p14:creationId xmlns:p14="http://schemas.microsoft.com/office/powerpoint/2010/main" val="3398858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99FFA4-7CD5-67FC-2E3C-CBF08268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Exemple de l’Arche de St Antoine, Isère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E6E8A3-AEE3-9BEF-B9C9-52A8007D1B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2101"/>
            <a:ext cx="9628716" cy="4479262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"Communauté de l’Arche, Non-violence et Spiritualité", un ensemble de communautés dont la première fut fondée en 1948 par Lanza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Vasto</a:t>
            </a:r>
            <a:r>
              <a:rPr lang="fr-FR" dirty="0"/>
              <a:t>, disciple de Gandhi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~ 50/60 personnes , dont une dizaine d’enfants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40 ans d’existence à St Antoine, </a:t>
            </a:r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endParaRPr lang="fr-FR" i="1" dirty="0"/>
          </a:p>
          <a:p>
            <a:pPr marL="0" indent="0">
              <a:buNone/>
            </a:pPr>
            <a:r>
              <a:rPr lang="fr-FR" i="1" dirty="0"/>
              <a:t>Choix de la non-violence qui s’enracine dans un travail sur soi et une recherche spirituelle. Ils choisissent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de s’ouvrir au service et au partage,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de vivre simplement,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de respecter tout ce qui vit,</a:t>
            </a:r>
            <a:endParaRPr lang="fr-FR" dirty="0"/>
          </a:p>
          <a:p>
            <a:pPr>
              <a:buFont typeface="Arial" panose="020B0604020202020204" pitchFamily="34" charset="0"/>
              <a:buChar char="•"/>
            </a:pPr>
            <a:r>
              <a:rPr lang="fr-FR" i="1" dirty="0"/>
              <a:t>d’agir pour la justice et la paix par des moyens non-violents.</a:t>
            </a:r>
          </a:p>
          <a:p>
            <a:pPr>
              <a:buFont typeface="Arial" panose="020B0604020202020204" pitchFamily="34" charset="0"/>
              <a:buChar char="•"/>
            </a:pPr>
            <a:endParaRPr lang="fr-FR" i="1" dirty="0"/>
          </a:p>
          <a:p>
            <a:pPr>
              <a:buFont typeface="Arial" panose="020B0604020202020204" pitchFamily="34" charset="0"/>
              <a:buChar char="•"/>
            </a:pP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5457506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EBDCF37-E588-F8B0-A5B9-AD5AA91C7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584" y="331789"/>
            <a:ext cx="4685241" cy="3221035"/>
          </a:xfrm>
        </p:spPr>
        <p:txBody>
          <a:bodyPr/>
          <a:lstStyle/>
          <a:p>
            <a:r>
              <a:rPr lang="fr-FR" dirty="0"/>
              <a:t>Agriculture Bio</a:t>
            </a:r>
          </a:p>
          <a:p>
            <a:r>
              <a:rPr lang="fr-FR" dirty="0"/>
              <a:t>Alimentation Végétarienne</a:t>
            </a:r>
          </a:p>
          <a:p>
            <a:r>
              <a:rPr lang="fr-FR" dirty="0"/>
              <a:t>Récupération eau</a:t>
            </a:r>
          </a:p>
          <a:p>
            <a:r>
              <a:rPr lang="fr-FR" dirty="0"/>
              <a:t>Vie simple et sobre</a:t>
            </a:r>
          </a:p>
          <a:p>
            <a:r>
              <a:rPr lang="fr-FR" dirty="0"/>
              <a:t>Amélioration efficacité énergétique du bâtiment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806EFF-8E58-8F16-AEBB-6D1386D23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2901" y="2609850"/>
            <a:ext cx="1943099" cy="1909762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457C8EE-2C02-9E25-1138-75FE31572937}"/>
              </a:ext>
            </a:extLst>
          </p:cNvPr>
          <p:cNvSpPr txBox="1">
            <a:spLocks/>
          </p:cNvSpPr>
          <p:nvPr/>
        </p:nvSpPr>
        <p:spPr>
          <a:xfrm>
            <a:off x="5782734" y="207965"/>
            <a:ext cx="4685241" cy="3221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Gouvernance partagée en cercles et commissions</a:t>
            </a:r>
          </a:p>
          <a:p>
            <a:r>
              <a:rPr lang="fr-FR" dirty="0"/>
              <a:t>Elections sans candidats, gestion par consentement</a:t>
            </a:r>
          </a:p>
          <a:p>
            <a:r>
              <a:rPr lang="fr-FR" dirty="0"/>
              <a:t>Outils de communication et de résolution de conflits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8EFDA18-B63E-0C36-F6E8-18058D04BCAF}"/>
              </a:ext>
            </a:extLst>
          </p:cNvPr>
          <p:cNvSpPr txBox="1">
            <a:spLocks/>
          </p:cNvSpPr>
          <p:nvPr/>
        </p:nvSpPr>
        <p:spPr>
          <a:xfrm>
            <a:off x="6192309" y="3876675"/>
            <a:ext cx="4685241" cy="3221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Caisse commune</a:t>
            </a:r>
          </a:p>
          <a:p>
            <a:r>
              <a:rPr lang="fr-FR" dirty="0"/>
              <a:t>Propriété associative</a:t>
            </a:r>
          </a:p>
          <a:p>
            <a:r>
              <a:rPr lang="fr-FR" dirty="0"/>
              <a:t>Maison d’Accueil comme source principale de revenu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884844F-FFD7-ABA0-A7FA-3E40C03EF1F2}"/>
              </a:ext>
            </a:extLst>
          </p:cNvPr>
          <p:cNvSpPr txBox="1">
            <a:spLocks/>
          </p:cNvSpPr>
          <p:nvPr/>
        </p:nvSpPr>
        <p:spPr>
          <a:xfrm>
            <a:off x="391583" y="3971925"/>
            <a:ext cx="4685241" cy="3221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Transmission, formation</a:t>
            </a:r>
          </a:p>
          <a:p>
            <a:r>
              <a:rPr lang="fr-FR" dirty="0"/>
              <a:t>Chant et Danse, l’Art</a:t>
            </a:r>
          </a:p>
          <a:p>
            <a:r>
              <a:rPr lang="fr-FR" dirty="0"/>
              <a:t>Aide au </a:t>
            </a:r>
            <a:r>
              <a:rPr lang="fr-FR" dirty="0" err="1"/>
              <a:t>dvpmt</a:t>
            </a:r>
            <a:r>
              <a:rPr lang="fr-FR" dirty="0"/>
              <a:t> perso de la personne</a:t>
            </a:r>
          </a:p>
          <a:p>
            <a:r>
              <a:rPr lang="fr-FR" dirty="0"/>
              <a:t>Fêtes rythmant l’année, tradition</a:t>
            </a:r>
          </a:p>
          <a:p>
            <a:r>
              <a:rPr lang="fr-FR" dirty="0"/>
              <a:t>Non-violence comme outil de transformation de la sté</a:t>
            </a:r>
          </a:p>
          <a:p>
            <a:r>
              <a:rPr lang="fr-FR" dirty="0"/>
              <a:t>Formation et Expérimentation au Vivre-Ensemble (FEVE)</a:t>
            </a:r>
          </a:p>
        </p:txBody>
      </p:sp>
    </p:spTree>
    <p:extLst>
      <p:ext uri="{BB962C8B-B14F-4D97-AF65-F5344CB8AC3E}">
        <p14:creationId xmlns:p14="http://schemas.microsoft.com/office/powerpoint/2010/main" val="2811816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CCE65-6EAF-7EA4-39DD-AB52455CC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F</a:t>
            </a:r>
            <a:r>
              <a:rPr lang="fr-CH" sz="36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Times New Roman" panose="02020603050405020304" pitchFamily="18" charset="0"/>
              </a:rPr>
              <a:t>utile utopie ou premier kilomètre vers la transition 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EF5A17-0996-8631-8E75-B899847AF0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Répond à un besoin d’alignement et de sens pour les personnes dans cette démarche -&gt; recherche personnelle d’une vie alignée avec ses valeurs</a:t>
            </a:r>
          </a:p>
          <a:p>
            <a:r>
              <a:rPr lang="fr-FR" dirty="0"/>
              <a:t>Expérimenter en premier lieu ce que représente cette «utopie », le vivre et le ressentir</a:t>
            </a:r>
          </a:p>
          <a:p>
            <a:r>
              <a:rPr lang="fr-FR" dirty="0"/>
              <a:t>Montrer que c’est possible à l’extérieur</a:t>
            </a:r>
          </a:p>
          <a:p>
            <a:r>
              <a:rPr lang="fr-FR" dirty="0"/>
              <a:t>Donner envie : «  d’un mode de vie joyeux, souhaitable et désirable »</a:t>
            </a:r>
          </a:p>
          <a:p>
            <a:r>
              <a:rPr lang="fr-FR" dirty="0" err="1"/>
              <a:t>Etre</a:t>
            </a:r>
            <a:r>
              <a:rPr lang="fr-FR" dirty="0"/>
              <a:t> un acteur parmi d’autres dans le paysage proposant de nouvelles manière de vivre, de s’organiser, de partager, de repenser le fonctionnement de la société à petite échelle</a:t>
            </a:r>
          </a:p>
          <a:p>
            <a:r>
              <a:rPr lang="fr-FR" dirty="0"/>
              <a:t>Pouvoir de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37422564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A6DDE7-D9FA-D8B4-9115-3DC884EF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Pouvoir de transformation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AB0230-048D-6591-6172-8C33F5ED1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27189"/>
            <a:ext cx="8596668" cy="3880773"/>
          </a:xfrm>
        </p:spPr>
        <p:txBody>
          <a:bodyPr/>
          <a:lstStyle/>
          <a:p>
            <a:r>
              <a:rPr lang="fr-FR" dirty="0"/>
              <a:t>Inspirer les personnes de passage par l’existence d’autres modèles de fonctionnement</a:t>
            </a:r>
          </a:p>
          <a:p>
            <a:r>
              <a:rPr lang="fr-FR" dirty="0"/>
              <a:t>Fracturer nos fonctionnements et éducations « individualistes » par défaut</a:t>
            </a:r>
          </a:p>
          <a:p>
            <a:r>
              <a:rPr lang="fr-FR" dirty="0"/>
              <a:t>Aider à la construction de nouveaux récits, de nouveaux imaginaires</a:t>
            </a:r>
          </a:p>
          <a:p>
            <a:r>
              <a:rPr lang="fr-FR" dirty="0"/>
              <a:t>Incarner un futur possible </a:t>
            </a:r>
          </a:p>
          <a:p>
            <a:endParaRPr lang="fr-FR" dirty="0"/>
          </a:p>
          <a:p>
            <a:r>
              <a:rPr lang="fr-FR" dirty="0"/>
              <a:t>Inviter l’individu à grandir, à se remettre en question, travail intérieur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178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0798A9-8BF6-0F7A-E2F9-833C55AD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5141" y="566737"/>
            <a:ext cx="8596668" cy="1320800"/>
          </a:xfrm>
        </p:spPr>
        <p:txBody>
          <a:bodyPr/>
          <a:lstStyle/>
          <a:p>
            <a:r>
              <a:rPr lang="fr-FR" dirty="0"/>
              <a:t>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D4DBD8-1DED-FE34-A858-BA3EE1C56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B76D8C1-A84A-3BAA-BB13-1C4DCF5F6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87050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3154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689859-DA8B-8D05-2AB5-D86D8D021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854BB37-730E-B439-C000-A6E78C9BE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5F3ABC1-C89F-C441-00DA-105B034E05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6688" y="42863"/>
            <a:ext cx="11858625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0CE394B-DA5B-301E-B432-CF5AA309E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27" y="0"/>
            <a:ext cx="12016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953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E561E-1307-5499-DA25-822705104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Photos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A838E8-7B26-DC34-6532-FACB528F7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Ecovillage Arche Saint-Antoine">
            <a:extLst>
              <a:ext uri="{FF2B5EF4-FFF2-40B4-BE49-F238E27FC236}">
                <a16:creationId xmlns:a16="http://schemas.microsoft.com/office/drawing/2014/main" id="{5ABCDA6C-DF74-069D-05F8-C0CBB91D46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3" y="-71309"/>
            <a:ext cx="9073977" cy="680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6688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B7096-DD2A-D21C-1F70-8CCED798B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7DFC2F0-67C0-9990-3327-7994D4930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2E9EED28-D282-5E92-2EE4-BEF47893299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19175" y="42863"/>
            <a:ext cx="10153650" cy="677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54F1D9-4B4D-7AE7-BAFF-88840EFD9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9789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4E4EA3-B845-B6D3-7B27-F08A03C25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9AA483-72EC-F9EF-71DD-C6C2CDCBC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6703B07-7365-F81D-8AB9-7624D3BE2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94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6282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2938</TotalTime>
  <Words>697</Words>
  <Application>Microsoft Office PowerPoint</Application>
  <PresentationFormat>Grand écran</PresentationFormat>
  <Paragraphs>102</Paragraphs>
  <Slides>18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Trebuchet MS</vt:lpstr>
      <vt:lpstr>Wingdings 3</vt:lpstr>
      <vt:lpstr>Facette</vt:lpstr>
      <vt:lpstr>Tiers lieux et écolieux, futile utopie ou premier kilomètre vers la transition ? </vt:lpstr>
      <vt:lpstr>Définition et tour d’horizon</vt:lpstr>
      <vt:lpstr>Elements fédérateurs – </vt:lpstr>
      <vt:lpstr>Manifeste des OASIS – 5 PILIERS</vt:lpstr>
      <vt:lpstr>Diversité des Lieux</vt:lpstr>
      <vt:lpstr>Réseaux des Ecolieux en France</vt:lpstr>
      <vt:lpstr>Présentation PowerPoint</vt:lpstr>
      <vt:lpstr>Présentation PowerPoint</vt:lpstr>
      <vt:lpstr>Photos</vt:lpstr>
      <vt:lpstr>Exemple de l’Arche de St Antoine, Isère</vt:lpstr>
      <vt:lpstr>Présentation PowerPoint</vt:lpstr>
      <vt:lpstr>Futile utopie ou premier kilomètre vers la transition ?</vt:lpstr>
      <vt:lpstr>Pouvoir de transformation</vt:lpstr>
      <vt:lpstr>v</vt:lpstr>
      <vt:lpstr>Présentation PowerPoint</vt:lpstr>
      <vt:lpstr>Photos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Fautrat</dc:creator>
  <cp:lastModifiedBy>Steven Fautrat</cp:lastModifiedBy>
  <cp:revision>18</cp:revision>
  <dcterms:created xsi:type="dcterms:W3CDTF">2026-09-20T13:41:22Z</dcterms:created>
  <dcterms:modified xsi:type="dcterms:W3CDTF">2026-09-23T18:41:30Z</dcterms:modified>
</cp:coreProperties>
</file>